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3" r:id="rId12"/>
    <p:sldId id="284" r:id="rId13"/>
    <p:sldId id="285" r:id="rId14"/>
    <p:sldId id="286" r:id="rId15"/>
    <p:sldId id="276" r:id="rId16"/>
    <p:sldId id="277" r:id="rId17"/>
    <p:sldId id="278" r:id="rId18"/>
    <p:sldId id="266" r:id="rId19"/>
    <p:sldId id="275" r:id="rId20"/>
    <p:sldId id="279" r:id="rId21"/>
    <p:sldId id="280" r:id="rId22"/>
    <p:sldId id="281" r:id="rId23"/>
    <p:sldId id="282" r:id="rId24"/>
    <p:sldId id="289" r:id="rId25"/>
    <p:sldId id="268" r:id="rId26"/>
    <p:sldId id="269" r:id="rId27"/>
    <p:sldId id="287" r:id="rId28"/>
    <p:sldId id="288" r:id="rId29"/>
    <p:sldId id="270" r:id="rId30"/>
    <p:sldId id="271" r:id="rId31"/>
    <p:sldId id="272" r:id="rId32"/>
    <p:sldId id="273" r:id="rId33"/>
    <p:sldId id="27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9">
          <p15:clr>
            <a:srgbClr val="A4A3A4"/>
          </p15:clr>
        </p15:guide>
        <p15:guide id="2" pos="38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570"/>
    <p:restoredTop sz="94660"/>
  </p:normalViewPr>
  <p:slideViewPr>
    <p:cSldViewPr snapToGrid="0" snapToObjects="1">
      <p:cViewPr varScale="1">
        <p:scale>
          <a:sx n="72" d="100"/>
          <a:sy n="72" d="100"/>
        </p:scale>
        <p:origin x="1002" y="72"/>
      </p:cViewPr>
      <p:guideLst>
        <p:guide orient="horz" pos="2149"/>
        <p:guide pos="38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326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249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9672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8302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7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933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87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45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 baseline="0">
                <a:latin typeface="+mj-lt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2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288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4/17/2019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Footer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14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cloud.com/d/KcM367fTe3jyFPmyY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092960" y="4881438"/>
            <a:ext cx="8056880" cy="26035"/>
          </a:xfrm>
          <a:prstGeom prst="line">
            <a:avLst/>
          </a:prstGeom>
          <a:ln w="6350" cap="flat" cmpd="sng">
            <a:solidFill>
              <a:srgbClr val="E16074">
                <a:alpha val="100000"/>
              </a:srgb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6" name="그룹 195"/>
          <p:cNvGrpSpPr/>
          <p:nvPr/>
        </p:nvGrpSpPr>
        <p:grpSpPr>
          <a:xfrm>
            <a:off x="-635" y="6242685"/>
            <a:ext cx="12192000" cy="1229360"/>
            <a:chOff x="-635" y="6242685"/>
            <a:chExt cx="12192000" cy="1229360"/>
          </a:xfrm>
          <a:solidFill>
            <a:schemeClr val="bg1">
              <a:alpha val="39000"/>
            </a:schemeClr>
          </a:solidFill>
        </p:grpSpPr>
        <p:sp>
          <p:nvSpPr>
            <p:cNvPr id="165" name="막힌 원호 164"/>
            <p:cNvSpPr/>
            <p:nvPr/>
          </p:nvSpPr>
          <p:spPr>
            <a:xfrm>
              <a:off x="-635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7" name="막힌 원호 186"/>
            <p:cNvSpPr/>
            <p:nvPr/>
          </p:nvSpPr>
          <p:spPr>
            <a:xfrm>
              <a:off x="122936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8" name="막힌 원호 187"/>
            <p:cNvSpPr/>
            <p:nvPr/>
          </p:nvSpPr>
          <p:spPr>
            <a:xfrm>
              <a:off x="244602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9" name="막힌 원호 188"/>
            <p:cNvSpPr/>
            <p:nvPr/>
          </p:nvSpPr>
          <p:spPr>
            <a:xfrm>
              <a:off x="366268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0" name="막힌 원호 189"/>
            <p:cNvSpPr/>
            <p:nvPr/>
          </p:nvSpPr>
          <p:spPr>
            <a:xfrm>
              <a:off x="487934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막힌 원호 190"/>
            <p:cNvSpPr/>
            <p:nvPr/>
          </p:nvSpPr>
          <p:spPr>
            <a:xfrm>
              <a:off x="609600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막힌 원호 191"/>
            <p:cNvSpPr/>
            <p:nvPr/>
          </p:nvSpPr>
          <p:spPr>
            <a:xfrm>
              <a:off x="731266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3" name="막힌 원호 192"/>
            <p:cNvSpPr/>
            <p:nvPr/>
          </p:nvSpPr>
          <p:spPr>
            <a:xfrm>
              <a:off x="852932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4" name="막힌 원호 193"/>
            <p:cNvSpPr/>
            <p:nvPr/>
          </p:nvSpPr>
          <p:spPr>
            <a:xfrm>
              <a:off x="974598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5" name="막힌 원호 194"/>
            <p:cNvSpPr/>
            <p:nvPr/>
          </p:nvSpPr>
          <p:spPr>
            <a:xfrm>
              <a:off x="10962640" y="624268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7" name="그룹 196"/>
          <p:cNvGrpSpPr/>
          <p:nvPr/>
        </p:nvGrpSpPr>
        <p:grpSpPr>
          <a:xfrm>
            <a:off x="577850" y="5753735"/>
            <a:ext cx="10975340" cy="1229360"/>
            <a:chOff x="577850" y="5753735"/>
            <a:chExt cx="10975340" cy="1229360"/>
          </a:xfrm>
          <a:solidFill>
            <a:schemeClr val="bg1">
              <a:alpha val="39000"/>
            </a:schemeClr>
          </a:solidFill>
        </p:grpSpPr>
        <p:sp>
          <p:nvSpPr>
            <p:cNvPr id="198" name="막힌 원호 197"/>
            <p:cNvSpPr/>
            <p:nvPr/>
          </p:nvSpPr>
          <p:spPr>
            <a:xfrm>
              <a:off x="57785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9" name="막힌 원호 198"/>
            <p:cNvSpPr/>
            <p:nvPr/>
          </p:nvSpPr>
          <p:spPr>
            <a:xfrm>
              <a:off x="180721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0" name="막힌 원호 199"/>
            <p:cNvSpPr/>
            <p:nvPr/>
          </p:nvSpPr>
          <p:spPr>
            <a:xfrm>
              <a:off x="302387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1" name="막힌 원호 200"/>
            <p:cNvSpPr/>
            <p:nvPr/>
          </p:nvSpPr>
          <p:spPr>
            <a:xfrm>
              <a:off x="424053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2" name="막힌 원호 201"/>
            <p:cNvSpPr/>
            <p:nvPr/>
          </p:nvSpPr>
          <p:spPr>
            <a:xfrm>
              <a:off x="545719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3" name="막힌 원호 202"/>
            <p:cNvSpPr/>
            <p:nvPr/>
          </p:nvSpPr>
          <p:spPr>
            <a:xfrm>
              <a:off x="667385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4" name="막힌 원호 203"/>
            <p:cNvSpPr/>
            <p:nvPr/>
          </p:nvSpPr>
          <p:spPr>
            <a:xfrm>
              <a:off x="789051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5" name="막힌 원호 204"/>
            <p:cNvSpPr/>
            <p:nvPr/>
          </p:nvSpPr>
          <p:spPr>
            <a:xfrm>
              <a:off x="910717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6" name="막힌 원호 205"/>
            <p:cNvSpPr/>
            <p:nvPr/>
          </p:nvSpPr>
          <p:spPr>
            <a:xfrm>
              <a:off x="10323830" y="5753735"/>
              <a:ext cx="1229360" cy="1229360"/>
            </a:xfrm>
            <a:prstGeom prst="blockArc">
              <a:avLst>
                <a:gd name="adj1" fmla="val 10800000"/>
                <a:gd name="adj2" fmla="val 4"/>
                <a:gd name="adj3" fmla="val 1225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" name="직사각형 9"/>
          <p:cNvSpPr>
            <a:spLocks/>
          </p:cNvSpPr>
          <p:nvPr/>
        </p:nvSpPr>
        <p:spPr>
          <a:xfrm>
            <a:off x="1525270" y="4955098"/>
            <a:ext cx="9166860" cy="12915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반려동물 케어 커뮤니티 </a:t>
            </a:r>
            <a:endParaRPr lang="ko-KR" altLang="en-US" sz="60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Finding Vet’s for your Companion Animals with You</a:t>
            </a:r>
            <a:endParaRPr lang="ko-KR" altLang="en-US" sz="1200" b="0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7" name="그림 20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90" y="1489903"/>
            <a:ext cx="3526155" cy="3292475"/>
          </a:xfrm>
          <a:prstGeom prst="rect">
            <a:avLst/>
          </a:prstGeom>
          <a:noFill/>
        </p:spPr>
      </p:pic>
      <p:sp>
        <p:nvSpPr>
          <p:cNvPr id="208" name="텍스트 상자 207"/>
          <p:cNvSpPr txBox="1">
            <a:spLocks/>
          </p:cNvSpPr>
          <p:nvPr/>
        </p:nvSpPr>
        <p:spPr>
          <a:xfrm>
            <a:off x="5220335" y="1574358"/>
            <a:ext cx="1780540" cy="64706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>
                <a:solidFill>
                  <a:srgbClr val="E16074"/>
                </a:solidFill>
                <a:latin typeface="서울남산체 EB" charset="0"/>
                <a:ea typeface="서울남산체 EB" charset="0"/>
              </a:rPr>
              <a:t>For Pet</a:t>
            </a:r>
            <a:endParaRPr lang="ko-KR" altLang="en-US" sz="3600">
              <a:solidFill>
                <a:srgbClr val="E16074"/>
              </a:solidFill>
              <a:latin typeface="서울남산체 EB" charset="0"/>
              <a:ea typeface="서울남산체 EB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85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로그인화면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이메일로그인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카카오로그인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4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C37669-5FA3-4161-86B0-2D5FADF3A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21" y="1548018"/>
            <a:ext cx="6736716" cy="4641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회원가입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일 및 비밀번호 유효성 검증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이메일인증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주소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API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4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9D9C53-A7BA-4236-AE44-CFC75CC3D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14" y="1586175"/>
            <a:ext cx="4819650" cy="4819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20BEDA-C32C-4D5A-AE7D-EF2397CF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2449" y="2525988"/>
            <a:ext cx="4724400" cy="2619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00375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 반려동물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4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29365C2-C94B-4875-AC3D-1FBD916B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54" y="1479407"/>
            <a:ext cx="5235521" cy="47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4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 반려동물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등록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4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4457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 페이지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회원등록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목록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45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53FC109-2500-45F9-A114-46151E9BA4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26"/>
          <a:stretch/>
        </p:blipFill>
        <p:spPr>
          <a:xfrm>
            <a:off x="3448816" y="1581255"/>
            <a:ext cx="7821800" cy="472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90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유저별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내정보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- 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 반려동물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내가찜한병원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내친구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내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쪽지함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16A9BAF-1321-4C8E-814A-829409426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1184" y="2235833"/>
            <a:ext cx="8028643" cy="383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82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친구관리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친구추가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쪽지연동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친구 차단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쪽지차단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730C346-56CB-44C2-9343-69D5A3007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2347595"/>
            <a:ext cx="8281908" cy="366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565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쪽지함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받은쪽지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</a:t>
            </a: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보낸쪽지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/ </a:t>
            </a: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차단된 쪽지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E1EDE89-4373-46BD-9A32-A12C0CED4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09420"/>
            <a:ext cx="8208963" cy="443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731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병원찾기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동물종류별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지역검색별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691AB0-90D5-46D6-8A14-0BC257B12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14" y="1709419"/>
            <a:ext cx="8285301" cy="463582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병원정보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병원상세정보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스크랩기능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마이페이지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1185902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화면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4E7CF5-2BC5-495A-93FA-F0DA6F5B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09419"/>
            <a:ext cx="8208963" cy="45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507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>
            <a:stCxn id="57" idx="6"/>
            <a:endCxn id="61" idx="2"/>
          </p:cNvCxnSpPr>
          <p:nvPr/>
        </p:nvCxnSpPr>
        <p:spPr>
          <a:xfrm flipV="1">
            <a:off x="2097405" y="3912235"/>
            <a:ext cx="6664960" cy="5715"/>
          </a:xfrm>
          <a:prstGeom prst="line">
            <a:avLst/>
          </a:prstGeom>
          <a:ln w="6350" cap="flat" cmpd="sng">
            <a:solidFill>
              <a:schemeClr val="tx1">
                <a:lumMod val="50000"/>
                <a:lumOff val="50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0" y="0"/>
            <a:ext cx="12192635" cy="873760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86385" y="99695"/>
            <a:ext cx="6174105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36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7" name="타원 56"/>
          <p:cNvSpPr>
            <a:spLocks noChangeAspect="1"/>
          </p:cNvSpPr>
          <p:nvPr/>
        </p:nvSpPr>
        <p:spPr>
          <a:xfrm>
            <a:off x="641985" y="3199130"/>
            <a:ext cx="1456055" cy="1437005"/>
          </a:xfrm>
          <a:prstGeom prst="ellipse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01</a:t>
            </a: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8" name="타원 57"/>
          <p:cNvSpPr>
            <a:spLocks noChangeAspect="1"/>
          </p:cNvSpPr>
          <p:nvPr/>
        </p:nvSpPr>
        <p:spPr>
          <a:xfrm>
            <a:off x="2719070" y="3377565"/>
            <a:ext cx="1085850" cy="107061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02</a:t>
            </a: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9" name="타원 58"/>
          <p:cNvSpPr>
            <a:spLocks noChangeAspect="1"/>
          </p:cNvSpPr>
          <p:nvPr/>
        </p:nvSpPr>
        <p:spPr>
          <a:xfrm>
            <a:off x="4434205" y="3024505"/>
            <a:ext cx="1801495" cy="1776730"/>
          </a:xfrm>
          <a:prstGeom prst="ellipse">
            <a:avLst/>
          </a:prstGeom>
          <a:solidFill>
            <a:schemeClr val="bg1"/>
          </a:solidFill>
          <a:ln>
            <a:solidFill>
              <a:srgbClr val="E160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03</a:t>
            </a:r>
            <a:endParaRPr lang="ko-KR" altLang="en-US" sz="24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0" name="타원 59"/>
          <p:cNvSpPr>
            <a:spLocks noChangeAspect="1"/>
          </p:cNvSpPr>
          <p:nvPr/>
        </p:nvSpPr>
        <p:spPr>
          <a:xfrm>
            <a:off x="6865620" y="3288665"/>
            <a:ext cx="1266190" cy="124904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1" name="타원 60"/>
          <p:cNvSpPr>
            <a:spLocks noChangeAspect="1"/>
          </p:cNvSpPr>
          <p:nvPr/>
        </p:nvSpPr>
        <p:spPr>
          <a:xfrm>
            <a:off x="8761730" y="3110230"/>
            <a:ext cx="1628140" cy="1605280"/>
          </a:xfrm>
          <a:prstGeom prst="ellipse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05</a:t>
            </a: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1257935" y="1237615"/>
            <a:ext cx="601980" cy="1463675"/>
            <a:chOff x="1257935" y="1237615"/>
            <a:chExt cx="601980" cy="1463675"/>
          </a:xfrm>
        </p:grpSpPr>
        <p:sp>
          <p:nvSpPr>
            <p:cNvPr id="26" name="직사각형 25"/>
            <p:cNvSpPr>
              <a:spLocks/>
            </p:cNvSpPr>
            <p:nvPr/>
          </p:nvSpPr>
          <p:spPr>
            <a:xfrm>
              <a:off x="1257935" y="1237615"/>
              <a:ext cx="602615" cy="374015"/>
            </a:xfrm>
            <a:prstGeom prst="rect">
              <a:avLst/>
            </a:prstGeom>
            <a:solidFill>
              <a:srgbClr val="E1607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01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27" name="직사각형 26"/>
            <p:cNvSpPr>
              <a:spLocks/>
            </p:cNvSpPr>
            <p:nvPr/>
          </p:nvSpPr>
          <p:spPr>
            <a:xfrm>
              <a:off x="1270635" y="1694815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직사각형 27"/>
          <p:cNvSpPr/>
          <p:nvPr/>
        </p:nvSpPr>
        <p:spPr>
          <a:xfrm>
            <a:off x="1320800" y="1672590"/>
            <a:ext cx="2479040" cy="922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프로젝트 소개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프로젝트 소개 및 목표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기획의도및 기대효과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195955" y="5146040"/>
            <a:ext cx="601980" cy="1452880"/>
            <a:chOff x="3195955" y="5146040"/>
            <a:chExt cx="601980" cy="1452880"/>
          </a:xfrm>
        </p:grpSpPr>
        <p:sp>
          <p:nvSpPr>
            <p:cNvPr id="30" name="직사각형 29"/>
            <p:cNvSpPr>
              <a:spLocks/>
            </p:cNvSpPr>
            <p:nvPr/>
          </p:nvSpPr>
          <p:spPr>
            <a:xfrm>
              <a:off x="3195955" y="6225540"/>
              <a:ext cx="602615" cy="3740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02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1" name="직사각형 30"/>
            <p:cNvSpPr>
              <a:spLocks/>
            </p:cNvSpPr>
            <p:nvPr/>
          </p:nvSpPr>
          <p:spPr>
            <a:xfrm>
              <a:off x="3208655" y="5146040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chemeClr val="tx1">
                  <a:lumMod val="50000"/>
                  <a:lumOff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2" name="직사각형 31"/>
          <p:cNvSpPr>
            <a:spLocks/>
          </p:cNvSpPr>
          <p:nvPr/>
        </p:nvSpPr>
        <p:spPr>
          <a:xfrm>
            <a:off x="3303905" y="5120640"/>
            <a:ext cx="2479040" cy="922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프로젝트 개발</a:t>
            </a:r>
            <a:endParaRPr lang="ko-KR" altLang="en-US" sz="1200" b="1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구현기술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역할분담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459980" y="5171440"/>
            <a:ext cx="601980" cy="1452880"/>
            <a:chOff x="7459980" y="5171440"/>
            <a:chExt cx="601980" cy="1452880"/>
          </a:xfrm>
        </p:grpSpPr>
        <p:sp>
          <p:nvSpPr>
            <p:cNvPr id="34" name="직사각형 33"/>
            <p:cNvSpPr>
              <a:spLocks/>
            </p:cNvSpPr>
            <p:nvPr/>
          </p:nvSpPr>
          <p:spPr>
            <a:xfrm>
              <a:off x="7459980" y="6250940"/>
              <a:ext cx="602615" cy="3740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04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35" name="직사각형 34"/>
            <p:cNvSpPr>
              <a:spLocks/>
            </p:cNvSpPr>
            <p:nvPr/>
          </p:nvSpPr>
          <p:spPr>
            <a:xfrm>
              <a:off x="7472680" y="5171440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chemeClr val="tx1">
                  <a:lumMod val="50000"/>
                  <a:lumOff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7567295" y="5146040"/>
            <a:ext cx="2479675" cy="922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화면 설명 및 시연</a:t>
            </a:r>
            <a:endParaRPr lang="ko-KR" altLang="en-US" sz="1200" b="1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각 페이지별 기능소개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시연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5272405" y="1237615"/>
            <a:ext cx="601980" cy="1463675"/>
            <a:chOff x="5272405" y="1237615"/>
            <a:chExt cx="601980" cy="1463675"/>
          </a:xfrm>
        </p:grpSpPr>
        <p:sp>
          <p:nvSpPr>
            <p:cNvPr id="38" name="직사각형 37"/>
            <p:cNvSpPr>
              <a:spLocks/>
            </p:cNvSpPr>
            <p:nvPr/>
          </p:nvSpPr>
          <p:spPr>
            <a:xfrm>
              <a:off x="5272405" y="1237615"/>
              <a:ext cx="602615" cy="374015"/>
            </a:xfrm>
            <a:prstGeom prst="rect">
              <a:avLst/>
            </a:prstGeom>
            <a:solidFill>
              <a:schemeClr val="bg1"/>
            </a:solidFill>
            <a:ln w="12700" cap="flat" cmpd="sng">
              <a:solidFill>
                <a:srgbClr val="E1607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solidFill>
                    <a:srgbClr val="E16074"/>
                  </a:solidFill>
                  <a:latin typeface="맑은 고딕" charset="0"/>
                  <a:ea typeface="맑은 고딕" charset="0"/>
                </a:rPr>
                <a:t>03</a:t>
              </a:r>
              <a:endParaRPr lang="ko-KR" altLang="en-US" sz="1800" b="1" strike="noStrike" cap="none" dirty="0">
                <a:solidFill>
                  <a:srgbClr val="E16074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39" name="직사각형 38"/>
            <p:cNvSpPr>
              <a:spLocks/>
            </p:cNvSpPr>
            <p:nvPr/>
          </p:nvSpPr>
          <p:spPr>
            <a:xfrm>
              <a:off x="5285105" y="1694815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5335270" y="1672590"/>
            <a:ext cx="2479040" cy="119951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프로젝트 설명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구현일정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USECASE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DB 설계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9465945" y="1242060"/>
            <a:ext cx="601980" cy="1463675"/>
            <a:chOff x="9465945" y="1242060"/>
            <a:chExt cx="601980" cy="1463675"/>
          </a:xfrm>
        </p:grpSpPr>
        <p:sp>
          <p:nvSpPr>
            <p:cNvPr id="42" name="직사각형 41"/>
            <p:cNvSpPr>
              <a:spLocks/>
            </p:cNvSpPr>
            <p:nvPr/>
          </p:nvSpPr>
          <p:spPr>
            <a:xfrm>
              <a:off x="9465945" y="1242060"/>
              <a:ext cx="602615" cy="374015"/>
            </a:xfrm>
            <a:prstGeom prst="rect">
              <a:avLst/>
            </a:prstGeom>
            <a:solidFill>
              <a:srgbClr val="E1607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05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43" name="직사각형 42"/>
            <p:cNvSpPr>
              <a:spLocks/>
            </p:cNvSpPr>
            <p:nvPr/>
          </p:nvSpPr>
          <p:spPr>
            <a:xfrm>
              <a:off x="9478645" y="1699260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4" name="직사각형 43"/>
          <p:cNvSpPr>
            <a:spLocks/>
          </p:cNvSpPr>
          <p:nvPr/>
        </p:nvSpPr>
        <p:spPr>
          <a:xfrm>
            <a:off x="9528810" y="1677035"/>
            <a:ext cx="2479675" cy="922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QnA 및 소감</a:t>
            </a:r>
            <a:endParaRPr lang="ko-KR" altLang="en-US" sz="9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질의응답</a:t>
            </a:r>
            <a:endParaRPr lang="ko-KR" altLang="en-US" sz="1200" b="0" strike="noStrike" cap="none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소감발표</a:t>
            </a:r>
            <a:endParaRPr lang="ko-KR" altLang="en-US" sz="18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105" y="92710"/>
            <a:ext cx="2682240" cy="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154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글쓰기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관리자관리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조회수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1185902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화면 설명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E139C73-13E3-496A-93C6-0ABF68296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14" y="1709420"/>
            <a:ext cx="8239143" cy="430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6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게시판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이벤트등록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날자별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분류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 등록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추가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1185902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화면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AB75AE-17DB-4623-8306-25A7D09CE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020" y="1734553"/>
            <a:ext cx="7828281" cy="456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0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소모임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글쓰기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수정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삭제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 </a:t>
            </a: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대댓글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페이징처리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3D2EC2A-8020-423C-8EFD-D02582EE8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3" y="1952624"/>
            <a:ext cx="8394996" cy="42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49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0" i="1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 설명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반려동물정보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전체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동물별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정보카테고리</a:t>
            </a:r>
            <a:endParaRPr lang="en-US" altLang="ko-KR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검색및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8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페이징처리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정보게시물 공유</a:t>
            </a:r>
            <a:endParaRPr lang="en-US" altLang="ko-KR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34572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1185902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화면 설명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1818FF-E644-4177-87B5-2B5FB427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14500"/>
            <a:ext cx="8367985" cy="4465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903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442210" y="5135245"/>
            <a:ext cx="7308850" cy="635"/>
          </a:xfrm>
          <a:prstGeom prst="line">
            <a:avLst/>
          </a:prstGeom>
          <a:ln w="6350" cap="flat" cmpd="sng">
            <a:solidFill>
              <a:srgbClr val="E16074">
                <a:alpha val="100000"/>
              </a:srgb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/>
          <p:cNvSpPr>
            <a:spLocks/>
          </p:cNvSpPr>
          <p:nvPr/>
        </p:nvSpPr>
        <p:spPr>
          <a:xfrm>
            <a:off x="3009900" y="1901825"/>
            <a:ext cx="6174105" cy="12915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 dirty="0" err="1">
                <a:solidFill>
                  <a:srgbClr val="E16074"/>
                </a:solidFill>
                <a:latin typeface="맑은 고딕" charset="0"/>
                <a:ea typeface="맑은 고딕" charset="0"/>
              </a:rPr>
              <a:t>QnA</a:t>
            </a:r>
            <a:endParaRPr lang="ko-KR" altLang="en-US" sz="6000" b="1" strike="noStrike" cap="none" dirty="0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 err="1">
                <a:solidFill>
                  <a:srgbClr val="E16074"/>
                </a:solidFill>
                <a:latin typeface="맑은 고딕" charset="0"/>
                <a:ea typeface="맑은 고딕" charset="0"/>
              </a:rPr>
              <a:t>무엇이든</a:t>
            </a:r>
            <a:r>
              <a:rPr lang="en-US" altLang="ko-KR" sz="1200" b="0" strike="noStrike" cap="none" dirty="0">
                <a:solidFill>
                  <a:srgbClr val="E16074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sz="1200" b="0" strike="noStrike" cap="none" dirty="0" err="1">
                <a:solidFill>
                  <a:srgbClr val="E16074"/>
                </a:solidFill>
                <a:latin typeface="맑은 고딕" charset="0"/>
                <a:ea typeface="맑은 고딕" charset="0"/>
              </a:rPr>
              <a:t>물어보세요</a:t>
            </a:r>
            <a:endParaRPr lang="ko-KR" altLang="en-US" sz="1200" b="0" strike="noStrike" cap="none" dirty="0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 descr="C:/Users/KH_R/AppData/Roaming/PolarisOffice/ETemp/4152_8562656/imag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3795" y="3761740"/>
            <a:ext cx="4804410" cy="1384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0647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2491740" y="1037590"/>
            <a:ext cx="9527540" cy="12776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완성해가며 이해하는 목적으로 프로젝트를 하니 진도가 생각보다 </a:t>
            </a:r>
            <a:r>
              <a:rPr lang="ko-KR" altLang="en-US" dirty="0" err="1">
                <a:solidFill>
                  <a:schemeClr val="tx1"/>
                </a:solidFill>
                <a:latin typeface="서울남산체 EB"/>
                <a:ea typeface="맑은 고딕" charset="0"/>
              </a:rPr>
              <a:t>안나가는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 부분이 아쉬웠지만 실력향상에 도움이 많이 돼서 마지막 프로젝트는 만족스럽게 끝냈습니다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. </a:t>
            </a:r>
            <a:endParaRPr lang="ko-KR" altLang="en-US" sz="1800" b="0" strike="noStrike" cap="none" dirty="0">
              <a:solidFill>
                <a:schemeClr val="tx1"/>
              </a:solidFill>
              <a:latin typeface="서울남산체 EB"/>
              <a:ea typeface="맑은 고딕" charset="0"/>
            </a:endParaRPr>
          </a:p>
        </p:txBody>
      </p:sp>
      <p:sp>
        <p:nvSpPr>
          <p:cNvPr id="3" name="직각 삼각형 2"/>
          <p:cNvSpPr>
            <a:spLocks/>
          </p:cNvSpPr>
          <p:nvPr/>
        </p:nvSpPr>
        <p:spPr>
          <a:xfrm rot="5400000">
            <a:off x="2410460" y="96202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8" name="직각 삼각형 27"/>
          <p:cNvSpPr>
            <a:spLocks/>
          </p:cNvSpPr>
          <p:nvPr/>
        </p:nvSpPr>
        <p:spPr>
          <a:xfrm rot="16200000">
            <a:off x="11639550" y="194881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133985" y="1092317"/>
            <a:ext cx="2195195" cy="986937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u="sng" strike="noStrike" cap="none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박진우</a:t>
            </a:r>
            <a:endParaRPr lang="ko-KR" altLang="en-US" sz="3200" b="1" u="sng" strike="noStrike" cap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dirty="0">
                <a:solidFill>
                  <a:schemeClr val="bg1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팀장</a:t>
            </a:r>
            <a:endParaRPr lang="ko-KR" altLang="en-US" sz="2000" b="0" strike="noStrike" cap="none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0" y="0"/>
            <a:ext cx="12193270" cy="87439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직사각형 40"/>
          <p:cNvSpPr>
            <a:spLocks/>
          </p:cNvSpPr>
          <p:nvPr/>
        </p:nvSpPr>
        <p:spPr>
          <a:xfrm>
            <a:off x="286385" y="99695"/>
            <a:ext cx="6174740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소감발표</a:t>
            </a:r>
            <a:endParaRPr lang="ko-KR" altLang="en-US" sz="36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2875" cy="781050"/>
          </a:xfrm>
          <a:prstGeom prst="rect">
            <a:avLst/>
          </a:prstGeom>
          <a:noFill/>
        </p:spPr>
      </p:pic>
      <p:sp>
        <p:nvSpPr>
          <p:cNvPr id="43" name="직사각형 42"/>
          <p:cNvSpPr>
            <a:spLocks/>
          </p:cNvSpPr>
          <p:nvPr/>
        </p:nvSpPr>
        <p:spPr>
          <a:xfrm>
            <a:off x="2494914" y="2671775"/>
            <a:ext cx="9524365" cy="7327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어려운 부분도 있었지만 마지막 프로젝트까지 잘 마무리 할 수 있어서 다행이고 같이 고생한 팀원들께도 감사합니다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~ </a:t>
            </a:r>
            <a:endParaRPr lang="ko-KR" altLang="en-US" sz="1800" b="0" strike="noStrike" cap="none" dirty="0">
              <a:solidFill>
                <a:schemeClr val="tx1"/>
              </a:solidFill>
              <a:latin typeface="서울남산체 EB"/>
              <a:ea typeface="맑은 고딕" charset="0"/>
            </a:endParaRPr>
          </a:p>
        </p:txBody>
      </p:sp>
      <p:sp>
        <p:nvSpPr>
          <p:cNvPr id="44" name="직각 삼각형 43"/>
          <p:cNvSpPr>
            <a:spLocks/>
          </p:cNvSpPr>
          <p:nvPr/>
        </p:nvSpPr>
        <p:spPr>
          <a:xfrm rot="5400000">
            <a:off x="2470036" y="2488373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45" name="직각 삼각형 44"/>
          <p:cNvSpPr>
            <a:spLocks/>
          </p:cNvSpPr>
          <p:nvPr/>
        </p:nvSpPr>
        <p:spPr>
          <a:xfrm rot="16200000">
            <a:off x="11652993" y="3043137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46" name="TextBox 45"/>
          <p:cNvSpPr txBox="1">
            <a:spLocks/>
          </p:cNvSpPr>
          <p:nvPr/>
        </p:nvSpPr>
        <p:spPr>
          <a:xfrm>
            <a:off x="169545" y="2572439"/>
            <a:ext cx="2195195" cy="785856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u="sng" dirty="0" err="1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권민아</a:t>
            </a:r>
            <a:endParaRPr lang="ko-KR" altLang="en-US" sz="3200" b="1" u="sng" strike="noStrike" cap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strike="noStrike" cap="none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4AD9AE-0291-4E21-9AC6-43651149029A}"/>
              </a:ext>
            </a:extLst>
          </p:cNvPr>
          <p:cNvSpPr>
            <a:spLocks/>
          </p:cNvSpPr>
          <p:nvPr/>
        </p:nvSpPr>
        <p:spPr>
          <a:xfrm>
            <a:off x="2494915" y="3700944"/>
            <a:ext cx="9524365" cy="7327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미니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 </a:t>
            </a:r>
            <a:r>
              <a:rPr lang="ko-KR" altLang="en-US" dirty="0" err="1">
                <a:solidFill>
                  <a:schemeClr val="tx1"/>
                </a:solidFill>
                <a:latin typeface="서울남산체 EB"/>
                <a:ea typeface="맑은 고딕" charset="0"/>
              </a:rPr>
              <a:t>세미때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 잘 다뤄보지 않은 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부분을 많이 해보게 되어 힘들었지만 많은 것을 배울 수 있어서 유익한 시간이 되었던 것 같습니다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.</a:t>
            </a:r>
            <a:endParaRPr lang="ko-KR" altLang="en-US" sz="1800" b="0" strike="noStrike" cap="none" dirty="0">
              <a:solidFill>
                <a:schemeClr val="tx1"/>
              </a:solidFill>
              <a:latin typeface="서울남산체 EB"/>
              <a:ea typeface="맑은 고딕" charset="0"/>
            </a:endParaRPr>
          </a:p>
        </p:txBody>
      </p:sp>
      <p:sp>
        <p:nvSpPr>
          <p:cNvPr id="18" name="직각 삼각형 17">
            <a:extLst>
              <a:ext uri="{FF2B5EF4-FFF2-40B4-BE49-F238E27FC236}">
                <a16:creationId xmlns:a16="http://schemas.microsoft.com/office/drawing/2014/main" id="{3FD441EF-C2B2-4AE0-A273-51C8F3C38D5D}"/>
              </a:ext>
            </a:extLst>
          </p:cNvPr>
          <p:cNvSpPr>
            <a:spLocks/>
          </p:cNvSpPr>
          <p:nvPr/>
        </p:nvSpPr>
        <p:spPr>
          <a:xfrm rot="5400000">
            <a:off x="2470037" y="3517542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19" name="직각 삼각형 18">
            <a:extLst>
              <a:ext uri="{FF2B5EF4-FFF2-40B4-BE49-F238E27FC236}">
                <a16:creationId xmlns:a16="http://schemas.microsoft.com/office/drawing/2014/main" id="{802D5CE2-C557-4B89-8D9E-14D179A2AFEE}"/>
              </a:ext>
            </a:extLst>
          </p:cNvPr>
          <p:cNvSpPr>
            <a:spLocks/>
          </p:cNvSpPr>
          <p:nvPr/>
        </p:nvSpPr>
        <p:spPr>
          <a:xfrm rot="16200000">
            <a:off x="11652994" y="4072306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C33F9C-F653-4735-B350-4E8858440A4C}"/>
              </a:ext>
            </a:extLst>
          </p:cNvPr>
          <p:cNvSpPr txBox="1">
            <a:spLocks/>
          </p:cNvSpPr>
          <p:nvPr/>
        </p:nvSpPr>
        <p:spPr>
          <a:xfrm>
            <a:off x="169546" y="3601608"/>
            <a:ext cx="2195195" cy="785856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u="sng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이영우</a:t>
            </a:r>
            <a:endParaRPr lang="ko-KR" altLang="en-US" sz="3200" b="1" u="sng" strike="noStrike" cap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strike="noStrike" cap="none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F831BAC-2B89-44F6-8D31-C373FE76912A}"/>
              </a:ext>
            </a:extLst>
          </p:cNvPr>
          <p:cNvSpPr>
            <a:spLocks/>
          </p:cNvSpPr>
          <p:nvPr/>
        </p:nvSpPr>
        <p:spPr>
          <a:xfrm>
            <a:off x="2494915" y="4767869"/>
            <a:ext cx="9524365" cy="7327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 err="1">
                <a:solidFill>
                  <a:schemeClr val="tx1"/>
                </a:solidFill>
                <a:latin typeface="서울남산체 EB"/>
                <a:ea typeface="맑은 고딕" charset="0"/>
              </a:rPr>
              <a:t>짧은시간이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 무척이나 아쉬웠고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, 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앞으로도 계속 복습해서 더 완벽해지고 싶습니다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. 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함께해서 즐거웠고</a:t>
            </a:r>
            <a:r>
              <a:rPr lang="ko-KR" altLang="en-US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 특히 선생님의 열정강의 감사했습니다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.</a:t>
            </a:r>
            <a:endParaRPr lang="ko-KR" altLang="en-US" sz="1800" b="0" strike="noStrike" cap="none" dirty="0">
              <a:solidFill>
                <a:schemeClr val="tx1"/>
              </a:solidFill>
              <a:latin typeface="서울남산체 EB"/>
              <a:ea typeface="맑은 고딕" charset="0"/>
            </a:endParaRPr>
          </a:p>
        </p:txBody>
      </p:sp>
      <p:sp>
        <p:nvSpPr>
          <p:cNvPr id="22" name="직각 삼각형 21">
            <a:extLst>
              <a:ext uri="{FF2B5EF4-FFF2-40B4-BE49-F238E27FC236}">
                <a16:creationId xmlns:a16="http://schemas.microsoft.com/office/drawing/2014/main" id="{F15E5B85-06A6-4C38-BCAB-0306833E38F0}"/>
              </a:ext>
            </a:extLst>
          </p:cNvPr>
          <p:cNvSpPr>
            <a:spLocks/>
          </p:cNvSpPr>
          <p:nvPr/>
        </p:nvSpPr>
        <p:spPr>
          <a:xfrm rot="5400000">
            <a:off x="2470037" y="4584467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3" name="직각 삼각형 22">
            <a:extLst>
              <a:ext uri="{FF2B5EF4-FFF2-40B4-BE49-F238E27FC236}">
                <a16:creationId xmlns:a16="http://schemas.microsoft.com/office/drawing/2014/main" id="{1A8A4B62-4AAB-409E-8D8B-3EF582E5BD0B}"/>
              </a:ext>
            </a:extLst>
          </p:cNvPr>
          <p:cNvSpPr>
            <a:spLocks/>
          </p:cNvSpPr>
          <p:nvPr/>
        </p:nvSpPr>
        <p:spPr>
          <a:xfrm rot="16200000">
            <a:off x="11652994" y="5139231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5D18C8-BD7B-484A-B7D6-5E9008983F56}"/>
              </a:ext>
            </a:extLst>
          </p:cNvPr>
          <p:cNvSpPr txBox="1">
            <a:spLocks/>
          </p:cNvSpPr>
          <p:nvPr/>
        </p:nvSpPr>
        <p:spPr>
          <a:xfrm>
            <a:off x="169546" y="4668533"/>
            <a:ext cx="2195195" cy="785856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u="sng" strike="noStrike" cap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박</a:t>
            </a:r>
            <a:r>
              <a:rPr lang="ko-KR" altLang="en-US" sz="3200" b="0" u="sng" strike="noStrike" cap="none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순규</a:t>
            </a:r>
            <a:endParaRPr lang="ko-KR" altLang="en-US" sz="3200" b="1" u="sng" strike="noStrike" cap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strike="noStrike" cap="none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64009B8-325A-4DB6-BA50-94FA7717C12C}"/>
              </a:ext>
            </a:extLst>
          </p:cNvPr>
          <p:cNvSpPr>
            <a:spLocks/>
          </p:cNvSpPr>
          <p:nvPr/>
        </p:nvSpPr>
        <p:spPr>
          <a:xfrm>
            <a:off x="2491740" y="5816354"/>
            <a:ext cx="9524365" cy="73279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eaLnBrk="0"/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새롭게 프로젝트를 진행하면서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새로운 팀원의 생각과 코드를 보는 즐거움이 있었고</a:t>
            </a:r>
            <a:r>
              <a:rPr lang="en-US" altLang="ko-KR" dirty="0">
                <a:solidFill>
                  <a:schemeClr val="tx1"/>
                </a:solidFill>
                <a:latin typeface="서울남산체 EB"/>
                <a:ea typeface="맑은 고딕" charset="0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서울남산체 EB"/>
                <a:ea typeface="맑은 고딕" charset="0"/>
              </a:rPr>
              <a:t>무엇보다도 스프링을 이용해 다양한 방법을 시도해서 많은 것을 배울 수 있었습니다</a:t>
            </a:r>
            <a:r>
              <a:rPr lang="en-US" altLang="ko-KR" sz="1800" b="0" strike="noStrike" cap="none" dirty="0">
                <a:solidFill>
                  <a:schemeClr val="tx1"/>
                </a:solidFill>
                <a:latin typeface="서울남산체 EB"/>
                <a:ea typeface="맑은 고딕" charset="0"/>
              </a:rPr>
              <a:t> </a:t>
            </a:r>
            <a:endParaRPr lang="ko-KR" altLang="en-US" sz="1800" b="0" strike="noStrike" cap="none" dirty="0">
              <a:solidFill>
                <a:schemeClr val="tx1"/>
              </a:solidFill>
              <a:latin typeface="서울남산체 EB"/>
              <a:ea typeface="맑은 고딕" charset="0"/>
            </a:endParaRPr>
          </a:p>
        </p:txBody>
      </p:sp>
      <p:sp>
        <p:nvSpPr>
          <p:cNvPr id="26" name="직각 삼각형 25">
            <a:extLst>
              <a:ext uri="{FF2B5EF4-FFF2-40B4-BE49-F238E27FC236}">
                <a16:creationId xmlns:a16="http://schemas.microsoft.com/office/drawing/2014/main" id="{276E1352-E259-41F2-B78B-DB92CC65CFCC}"/>
              </a:ext>
            </a:extLst>
          </p:cNvPr>
          <p:cNvSpPr>
            <a:spLocks/>
          </p:cNvSpPr>
          <p:nvPr/>
        </p:nvSpPr>
        <p:spPr>
          <a:xfrm rot="5400000">
            <a:off x="2466862" y="5632952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7" name="직각 삼각형 26">
            <a:extLst>
              <a:ext uri="{FF2B5EF4-FFF2-40B4-BE49-F238E27FC236}">
                <a16:creationId xmlns:a16="http://schemas.microsoft.com/office/drawing/2014/main" id="{55A092AB-B096-46B6-96FE-129863C63B3F}"/>
              </a:ext>
            </a:extLst>
          </p:cNvPr>
          <p:cNvSpPr>
            <a:spLocks/>
          </p:cNvSpPr>
          <p:nvPr/>
        </p:nvSpPr>
        <p:spPr>
          <a:xfrm rot="16200000">
            <a:off x="11649819" y="6187716"/>
            <a:ext cx="380591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0BEDBF-7B24-4257-9DBB-B615BE62502A}"/>
              </a:ext>
            </a:extLst>
          </p:cNvPr>
          <p:cNvSpPr txBox="1">
            <a:spLocks/>
          </p:cNvSpPr>
          <p:nvPr/>
        </p:nvSpPr>
        <p:spPr>
          <a:xfrm>
            <a:off x="166371" y="5717018"/>
            <a:ext cx="2195195" cy="785856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ctr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200" u="sng" dirty="0">
                <a:solidFill>
                  <a:srgbClr val="FFFF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한윤석</a:t>
            </a:r>
            <a:endParaRPr lang="ko-KR" altLang="en-US" sz="3200" b="1" u="sng" strike="noStrike" cap="none" dirty="0">
              <a:solidFill>
                <a:srgbClr val="FFFF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900" b="0" strike="noStrike" cap="none" dirty="0">
              <a:solidFill>
                <a:schemeClr val="bg1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1048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72602D3-8E82-43E3-86B7-B9E26DD481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 grainSize="53"/>
                    </a14:imgEffect>
                  </a14:imgLayer>
                </a14:imgProps>
              </a:ext>
            </a:extLst>
          </a:blip>
          <a:srcRect t="19710"/>
          <a:stretch/>
        </p:blipFill>
        <p:spPr>
          <a:xfrm>
            <a:off x="340156" y="465705"/>
            <a:ext cx="5543809" cy="592659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그림 1" descr="C:/Users/KH_R/AppData/Roaming/PolarisOffice/ETemp/4152_8562656/fImage89936498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146" y="465705"/>
            <a:ext cx="5990721" cy="59265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496DF0-5F74-47A5-BB35-B5C4AFD2C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1221E1-DC93-46F4-9E5A-FE81D36E2A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유병승</a:t>
            </a:r>
            <a:r>
              <a:rPr lang="ko-KR" altLang="en-US" dirty="0"/>
              <a:t> 선생님 그동안 </a:t>
            </a:r>
            <a:r>
              <a:rPr lang="ko-KR" altLang="en-US" dirty="0" err="1"/>
              <a:t>고생많으셨습니다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감사합니다</a:t>
            </a:r>
            <a:r>
              <a:rPr lang="en-US" altLang="ko-KR" dirty="0"/>
              <a:t>. </a:t>
            </a:r>
            <a:r>
              <a:rPr lang="ko-KR" altLang="en-US" dirty="0"/>
              <a:t>앞으로도 좋은 인연으로 지내요</a:t>
            </a:r>
            <a:r>
              <a:rPr lang="en-US" altLang="ko-KR" dirty="0"/>
              <a:t>~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787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CCBF8-8EFC-497F-9B1B-6C7066319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페이지 </a:t>
            </a:r>
            <a:r>
              <a:rPr lang="ko-KR" altLang="en-US" dirty="0" err="1"/>
              <a:t>없어욧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C33B08-DD93-4F28-B674-D28DF578A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442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2442210" y="3780789"/>
            <a:ext cx="7308850" cy="635"/>
          </a:xfrm>
          <a:prstGeom prst="line">
            <a:avLst/>
          </a:prstGeom>
          <a:ln w="6350" cap="flat" cmpd="sng">
            <a:solidFill>
              <a:srgbClr val="E16074">
                <a:alpha val="100000"/>
              </a:srgb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>
            <a:spLocks/>
          </p:cNvSpPr>
          <p:nvPr/>
        </p:nvSpPr>
        <p:spPr>
          <a:xfrm>
            <a:off x="2734945" y="4291330"/>
            <a:ext cx="1274445" cy="368935"/>
          </a:xfrm>
          <a:prstGeom prst="roundRect">
            <a:avLst>
              <a:gd name="adj" fmla="val 50000"/>
            </a:avLst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CATEGORY. 1</a:t>
            </a:r>
            <a:endParaRPr lang="ko-KR" altLang="en-US" sz="1200" b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6" name="모서리가 둥근 직사각형 165"/>
          <p:cNvSpPr>
            <a:spLocks/>
          </p:cNvSpPr>
          <p:nvPr/>
        </p:nvSpPr>
        <p:spPr>
          <a:xfrm>
            <a:off x="2412365" y="4831715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A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9" name="모서리가 둥근 직사각형 168"/>
          <p:cNvSpPr>
            <a:spLocks/>
          </p:cNvSpPr>
          <p:nvPr/>
        </p:nvSpPr>
        <p:spPr>
          <a:xfrm>
            <a:off x="2412365" y="5370195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B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71" name="모서리가 둥근 직사각형 170"/>
          <p:cNvSpPr>
            <a:spLocks/>
          </p:cNvSpPr>
          <p:nvPr/>
        </p:nvSpPr>
        <p:spPr>
          <a:xfrm>
            <a:off x="2412365" y="5909310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C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0" name="모서리가 둥근 직사각형 179"/>
          <p:cNvSpPr>
            <a:spLocks/>
          </p:cNvSpPr>
          <p:nvPr/>
        </p:nvSpPr>
        <p:spPr>
          <a:xfrm>
            <a:off x="5426710" y="4286885"/>
            <a:ext cx="1274445" cy="368935"/>
          </a:xfrm>
          <a:prstGeom prst="roundRect">
            <a:avLst>
              <a:gd name="adj" fmla="val 50000"/>
            </a:avLst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CATEGORY. 1</a:t>
            </a:r>
            <a:endParaRPr lang="ko-KR" altLang="en-US" sz="1200" b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1" name="모서리가 둥근 직사각형 180"/>
          <p:cNvSpPr>
            <a:spLocks/>
          </p:cNvSpPr>
          <p:nvPr/>
        </p:nvSpPr>
        <p:spPr>
          <a:xfrm>
            <a:off x="5103495" y="4827270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A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2" name="모서리가 둥근 직사각형 181"/>
          <p:cNvSpPr>
            <a:spLocks/>
          </p:cNvSpPr>
          <p:nvPr/>
        </p:nvSpPr>
        <p:spPr>
          <a:xfrm>
            <a:off x="5103495" y="5366385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B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3" name="모서리가 둥근 직사각형 182"/>
          <p:cNvSpPr>
            <a:spLocks/>
          </p:cNvSpPr>
          <p:nvPr/>
        </p:nvSpPr>
        <p:spPr>
          <a:xfrm>
            <a:off x="5103495" y="5904865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C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4" name="모서리가 둥근 직사각형 183"/>
          <p:cNvSpPr>
            <a:spLocks/>
          </p:cNvSpPr>
          <p:nvPr/>
        </p:nvSpPr>
        <p:spPr>
          <a:xfrm>
            <a:off x="8117840" y="4284345"/>
            <a:ext cx="1274445" cy="368935"/>
          </a:xfrm>
          <a:prstGeom prst="roundRect">
            <a:avLst>
              <a:gd name="adj" fmla="val 50000"/>
            </a:avLst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CATEGORY. 1</a:t>
            </a:r>
            <a:endParaRPr lang="ko-KR" altLang="en-US" sz="1200" b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5" name="모서리가 둥근 직사각형 184"/>
          <p:cNvSpPr>
            <a:spLocks/>
          </p:cNvSpPr>
          <p:nvPr/>
        </p:nvSpPr>
        <p:spPr>
          <a:xfrm>
            <a:off x="7794625" y="4824730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A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86" name="모서리가 둥근 직사각형 185"/>
          <p:cNvSpPr>
            <a:spLocks/>
          </p:cNvSpPr>
          <p:nvPr/>
        </p:nvSpPr>
        <p:spPr>
          <a:xfrm>
            <a:off x="7794625" y="5363210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B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07" name="모서리가 둥근 직사각형 206"/>
          <p:cNvSpPr>
            <a:spLocks/>
          </p:cNvSpPr>
          <p:nvPr/>
        </p:nvSpPr>
        <p:spPr>
          <a:xfrm>
            <a:off x="7794625" y="5902325"/>
            <a:ext cx="1920875" cy="36957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C</a:t>
            </a:r>
            <a:endParaRPr lang="ko-KR" altLang="en-US" sz="12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5" name="직사각형 84"/>
          <p:cNvSpPr>
            <a:spLocks/>
          </p:cNvSpPr>
          <p:nvPr/>
        </p:nvSpPr>
        <p:spPr>
          <a:xfrm>
            <a:off x="3009900" y="547370"/>
            <a:ext cx="6174105" cy="129222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1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6000" b="1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ctr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>
                <a:solidFill>
                  <a:srgbClr val="E16074"/>
                </a:solidFill>
                <a:latin typeface="맑은 고딕" charset="0"/>
                <a:ea typeface="맑은 고딕" charset="0"/>
              </a:rPr>
              <a:t>Finding Vet’s for your Companion Animals with You</a:t>
            </a:r>
            <a:endParaRPr lang="ko-KR" altLang="en-US" sz="1200" b="0" strike="noStrike" cap="none">
              <a:solidFill>
                <a:srgbClr val="E16074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" name="그림 1" descr="C:/Users/KH_R/AppData/Roaming/PolarisOffice/ETemp/4152_8562656/image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93795" y="2407285"/>
            <a:ext cx="4804410" cy="13843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0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30830" y="1343660"/>
            <a:ext cx="8931910" cy="510667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소개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교육기관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KH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정보교육원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최종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Final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프로젝트기간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: 2019년 03월 25일 ~ 04월 17일</a:t>
            </a: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목표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학습내용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응용적용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실무경험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간접체험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팀원간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의사소통및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협업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기획의도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최근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1인가구가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늘어나면서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반려동물관련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서비스의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필요가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급증함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케어서비스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가까운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동물병원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찾기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그리고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보호자와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위한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정보까지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포펫은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사람과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행복한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공존을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위한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웹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애플리케이션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.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기대효과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커뮤니티성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게시판의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활성화로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다른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보호자들의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소통이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가능하다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. 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지도서비스를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통해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근처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동물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병원을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바로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검색할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수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있어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편의성을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높인다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직각 삼각형 2"/>
          <p:cNvSpPr/>
          <p:nvPr/>
        </p:nvSpPr>
        <p:spPr>
          <a:xfrm rot="5400000">
            <a:off x="2712085" y="1215390"/>
            <a:ext cx="492760" cy="492760"/>
          </a:xfrm>
          <a:prstGeom prst="rtTriangle">
            <a:avLst/>
          </a:prstGeom>
          <a:solidFill>
            <a:srgbClr val="F6819C"/>
          </a:solidFill>
          <a:ln>
            <a:noFill/>
          </a:ln>
          <a:effectLst>
            <a:outerShdw blurRad="165100" dist="165100" dir="2700000" sx="76000" sy="76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직각 삼각형 27"/>
          <p:cNvSpPr/>
          <p:nvPr/>
        </p:nvSpPr>
        <p:spPr>
          <a:xfrm rot="16200000">
            <a:off x="11379835" y="6069330"/>
            <a:ext cx="492760" cy="492760"/>
          </a:xfrm>
          <a:prstGeom prst="rtTriangle">
            <a:avLst/>
          </a:prstGeom>
          <a:solidFill>
            <a:srgbClr val="F6819C"/>
          </a:solidFill>
          <a:ln>
            <a:noFill/>
          </a:ln>
          <a:effectLst>
            <a:outerShdw blurRad="165100" dist="25400" dir="2400000" sx="76000" sy="76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710" y="1315720"/>
            <a:ext cx="2195195" cy="140652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1" u="sng">
                <a:solidFill>
                  <a:srgbClr val="FFFFFF"/>
                </a:solidFill>
                <a:latin typeface="맑은 고딕"/>
                <a:ea typeface="맑은 고딕"/>
              </a:rPr>
              <a:t>0</a:t>
            </a:r>
            <a:r>
              <a:rPr lang="en-US" altLang="ko-KR" sz="3600" b="1" i="1" u="sng">
                <a:solidFill>
                  <a:srgbClr val="FFFFFF"/>
                </a:solidFill>
                <a:latin typeface="맑은 고딕"/>
                <a:ea typeface="맑은 고딕"/>
              </a:rPr>
              <a:t>1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1">
                <a:solidFill>
                  <a:srgbClr val="FFFFFF"/>
                </a:solidFill>
                <a:latin typeface="맑은 고딕"/>
                <a:ea typeface="맑은 고딕"/>
              </a:rPr>
              <a:t>프로젝트소개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0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직각 삼각형 28"/>
          <p:cNvSpPr/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165100" dir="27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3" name="직각 삼각형 32"/>
          <p:cNvSpPr/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25400" dir="24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-3810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185" y="-103505"/>
            <a:ext cx="6174740" cy="9112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맑은 고딕"/>
                <a:ea typeface="맑은 고딕"/>
              </a:rPr>
              <a:t>Project Introduction</a:t>
            </a:r>
            <a:endParaRPr lang="ko-KR" altLang="en-US" sz="36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95105" y="92710"/>
            <a:ext cx="2682875" cy="781050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635" cy="873760"/>
          </a:xfrm>
          <a:prstGeom prst="rect">
            <a:avLst/>
          </a:prstGeom>
          <a:solidFill>
            <a:srgbClr val="E160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4" name="직사각형 113"/>
          <p:cNvSpPr/>
          <p:nvPr/>
        </p:nvSpPr>
        <p:spPr>
          <a:xfrm>
            <a:off x="286385" y="99695"/>
            <a:ext cx="6173470" cy="6457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POLARIS SLIDE</a:t>
            </a:r>
            <a:endParaRPr lang="ko-KR" altLang="en-US" sz="3600" b="0" strike="noStrike" cap="none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0" name="그룹 139"/>
          <p:cNvGrpSpPr/>
          <p:nvPr/>
        </p:nvGrpSpPr>
        <p:grpSpPr>
          <a:xfrm>
            <a:off x="676910" y="1254125"/>
            <a:ext cx="602615" cy="1464310"/>
            <a:chOff x="676910" y="1254125"/>
            <a:chExt cx="602615" cy="1464310"/>
          </a:xfrm>
        </p:grpSpPr>
        <p:sp>
          <p:nvSpPr>
            <p:cNvPr id="136" name="직사각형 135"/>
            <p:cNvSpPr>
              <a:spLocks/>
            </p:cNvSpPr>
            <p:nvPr/>
          </p:nvSpPr>
          <p:spPr>
            <a:xfrm>
              <a:off x="676910" y="1254125"/>
              <a:ext cx="602615" cy="374015"/>
            </a:xfrm>
            <a:prstGeom prst="rect">
              <a:avLst/>
            </a:prstGeom>
            <a:solidFill>
              <a:srgbClr val="E16074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01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39" name="직사각형 138"/>
            <p:cNvSpPr>
              <a:spLocks/>
            </p:cNvSpPr>
            <p:nvPr/>
          </p:nvSpPr>
          <p:spPr>
            <a:xfrm>
              <a:off x="689610" y="1711325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1" name="직사각형 140"/>
          <p:cNvSpPr>
            <a:spLocks/>
          </p:cNvSpPr>
          <p:nvPr/>
        </p:nvSpPr>
        <p:spPr>
          <a:xfrm>
            <a:off x="739775" y="1689100"/>
            <a:ext cx="2479040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>
                <a:solidFill>
                  <a:srgbClr val="E16074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1" strike="noStrike" cap="none" dirty="0">
              <a:solidFill>
                <a:srgbClr val="E16074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Enjoy your stylish business and campus life with BIZCAM </a:t>
            </a:r>
            <a:endParaRPr lang="ko-KR" altLang="en-US" sz="9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6125845" y="1254125"/>
            <a:ext cx="601980" cy="1463675"/>
            <a:chOff x="6125845" y="1254125"/>
            <a:chExt cx="601980" cy="1463675"/>
          </a:xfrm>
        </p:grpSpPr>
        <p:sp>
          <p:nvSpPr>
            <p:cNvPr id="147" name="직사각형 146"/>
            <p:cNvSpPr>
              <a:spLocks/>
            </p:cNvSpPr>
            <p:nvPr/>
          </p:nvSpPr>
          <p:spPr>
            <a:xfrm>
              <a:off x="6125845" y="1254125"/>
              <a:ext cx="602615" cy="374015"/>
            </a:xfrm>
            <a:prstGeom prst="rect">
              <a:avLst/>
            </a:prstGeom>
            <a:solidFill>
              <a:srgbClr val="FFC000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03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48" name="직사각형 147"/>
            <p:cNvSpPr>
              <a:spLocks/>
            </p:cNvSpPr>
            <p:nvPr/>
          </p:nvSpPr>
          <p:spPr>
            <a:xfrm>
              <a:off x="6138545" y="1711325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49" name="직사각형 148"/>
          <p:cNvSpPr/>
          <p:nvPr/>
        </p:nvSpPr>
        <p:spPr>
          <a:xfrm>
            <a:off x="6188710" y="1689100"/>
            <a:ext cx="2478405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>
                <a:solidFill>
                  <a:srgbClr val="FFC000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1" strike="noStrike" cap="none" dirty="0">
              <a:solidFill>
                <a:srgbClr val="FFC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Enjoy your stylish business and campus life with BIZCAM </a:t>
            </a:r>
            <a:endParaRPr lang="ko-KR" altLang="en-US" sz="9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0" name="그룹 149"/>
          <p:cNvGrpSpPr/>
          <p:nvPr/>
        </p:nvGrpSpPr>
        <p:grpSpPr>
          <a:xfrm>
            <a:off x="8844915" y="5024120"/>
            <a:ext cx="601980" cy="1452880"/>
            <a:chOff x="8844915" y="5024120"/>
            <a:chExt cx="601980" cy="1452880"/>
          </a:xfrm>
        </p:grpSpPr>
        <p:sp>
          <p:nvSpPr>
            <p:cNvPr id="151" name="직사각형 150"/>
            <p:cNvSpPr>
              <a:spLocks/>
            </p:cNvSpPr>
            <p:nvPr/>
          </p:nvSpPr>
          <p:spPr>
            <a:xfrm>
              <a:off x="8844915" y="6103620"/>
              <a:ext cx="602615" cy="374015"/>
            </a:xfrm>
            <a:prstGeom prst="rect">
              <a:avLst/>
            </a:prstGeom>
            <a:solidFill>
              <a:srgbClr val="62A2CA"/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04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2" name="직사각형 151"/>
            <p:cNvSpPr>
              <a:spLocks/>
            </p:cNvSpPr>
            <p:nvPr/>
          </p:nvSpPr>
          <p:spPr>
            <a:xfrm>
              <a:off x="8857615" y="5024120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rgbClr val="62A2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3" name="직사각형 152"/>
          <p:cNvSpPr/>
          <p:nvPr/>
        </p:nvSpPr>
        <p:spPr>
          <a:xfrm>
            <a:off x="8952865" y="4998720"/>
            <a:ext cx="2478405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>
                <a:solidFill>
                  <a:srgbClr val="62A2CA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1" strike="noStrike" cap="none" dirty="0">
              <a:solidFill>
                <a:srgbClr val="62A2CA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Enjoy your stylish business and campus life with BIZCAM </a:t>
            </a:r>
            <a:endParaRPr lang="ko-KR" altLang="en-US" sz="9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3408045" y="5049520"/>
            <a:ext cx="601980" cy="1452880"/>
            <a:chOff x="3408045" y="5049520"/>
            <a:chExt cx="601980" cy="1452880"/>
          </a:xfrm>
        </p:grpSpPr>
        <p:sp>
          <p:nvSpPr>
            <p:cNvPr id="155" name="직사각형 154"/>
            <p:cNvSpPr>
              <a:spLocks/>
            </p:cNvSpPr>
            <p:nvPr/>
          </p:nvSpPr>
          <p:spPr>
            <a:xfrm>
              <a:off x="3408045" y="6129020"/>
              <a:ext cx="602615" cy="374015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 strike="noStrike" cap="none" dirty="0">
                  <a:latin typeface="맑은 고딕" charset="0"/>
                  <a:ea typeface="맑은 고딕" charset="0"/>
                </a:rPr>
                <a:t>02</a:t>
              </a: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156" name="직사각형 155"/>
            <p:cNvSpPr>
              <a:spLocks/>
            </p:cNvSpPr>
            <p:nvPr/>
          </p:nvSpPr>
          <p:spPr>
            <a:xfrm>
              <a:off x="3420745" y="5049520"/>
              <a:ext cx="589915" cy="1007110"/>
            </a:xfrm>
            <a:prstGeom prst="rect">
              <a:avLst/>
            </a:prstGeom>
            <a:solidFill>
              <a:srgbClr val="FAF0E4"/>
            </a:solidFill>
            <a:ln w="0">
              <a:noFill/>
              <a:prstDash/>
            </a:ln>
            <a:effectLst>
              <a:outerShdw dist="12700" dir="10800000" algn="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strike="noStrike" cap="none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57" name="직사각형 156"/>
          <p:cNvSpPr/>
          <p:nvPr/>
        </p:nvSpPr>
        <p:spPr>
          <a:xfrm>
            <a:off x="3515995" y="5024120"/>
            <a:ext cx="2478405" cy="10610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1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1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2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12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900" b="0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ea typeface="맑은 고딕" charset="0"/>
              </a:rPr>
              <a:t>Enjoy your stylish business and campus life with BIZCAM </a:t>
            </a:r>
            <a:endParaRPr lang="ko-KR" altLang="en-US" sz="900" b="0" strike="noStrike" cap="none" dirty="0">
              <a:solidFill>
                <a:schemeClr val="tx1">
                  <a:lumMod val="65000"/>
                  <a:lumOff val="35000"/>
                </a:schemeClr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53415" y="2830195"/>
            <a:ext cx="2719705" cy="2082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IMG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406775" y="2830195"/>
            <a:ext cx="2719705" cy="2082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IMG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151245" y="2830195"/>
            <a:ext cx="2719705" cy="2082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IMG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8905240" y="2830195"/>
            <a:ext cx="2719705" cy="208216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latin typeface="맑은 고딕" charset="0"/>
                <a:ea typeface="맑은 고딕" charset="0"/>
              </a:rPr>
              <a:t>IMG</a:t>
            </a:r>
            <a:endParaRPr lang="ko-KR" altLang="en-US" sz="1800" b="0" strike="noStrike" cap="none" dirty="0">
              <a:latin typeface="맑은 고딕" charset="0"/>
              <a:ea typeface="맑은 고딕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5105" y="92710"/>
            <a:ext cx="2682240" cy="78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92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2849245" y="1332230"/>
            <a:ext cx="8931910" cy="5106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각 삼각형 2"/>
          <p:cNvSpPr>
            <a:spLocks/>
          </p:cNvSpPr>
          <p:nvPr/>
        </p:nvSpPr>
        <p:spPr>
          <a:xfrm rot="5400000">
            <a:off x="2712085" y="121539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직각 삼각형 27"/>
          <p:cNvSpPr>
            <a:spLocks/>
          </p:cNvSpPr>
          <p:nvPr/>
        </p:nvSpPr>
        <p:spPr>
          <a:xfrm rot="16200000">
            <a:off x="11379835" y="606933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346710" y="1315720"/>
            <a:ext cx="2195195" cy="166052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2400" b="0" i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Enjoy your stylish business </a:t>
            </a: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and campus life with BIZCAM</a:t>
            </a: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직각 삼각형 28"/>
          <p:cNvSpPr>
            <a:spLocks/>
          </p:cNvSpPr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직각 삼각형 32"/>
          <p:cNvSpPr>
            <a:spLocks/>
          </p:cNvSpPr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0" y="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286385" y="99695"/>
            <a:ext cx="6174740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POLARIS SLIDE</a:t>
            </a:r>
            <a:endParaRPr lang="ko-KR" altLang="en-US" sz="36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2849245" y="1332230"/>
            <a:ext cx="8931910" cy="510667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각 삼각형 2"/>
          <p:cNvSpPr>
            <a:spLocks/>
          </p:cNvSpPr>
          <p:nvPr/>
        </p:nvSpPr>
        <p:spPr>
          <a:xfrm rot="5400000">
            <a:off x="2712085" y="121539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직각 삼각형 27"/>
          <p:cNvSpPr>
            <a:spLocks/>
          </p:cNvSpPr>
          <p:nvPr/>
        </p:nvSpPr>
        <p:spPr>
          <a:xfrm rot="16200000">
            <a:off x="11379835" y="606933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346710" y="1315720"/>
            <a:ext cx="2195195" cy="166052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2400" b="0" i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Enjoy your stylish business </a:t>
            </a: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and campus life with BIZCAM</a:t>
            </a: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직각 삼각형 28"/>
          <p:cNvSpPr>
            <a:spLocks/>
          </p:cNvSpPr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직각 삼각형 32"/>
          <p:cNvSpPr>
            <a:spLocks/>
          </p:cNvSpPr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0" y="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286385" y="99695"/>
            <a:ext cx="6174740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POLARIS SLIDE</a:t>
            </a:r>
            <a:endParaRPr lang="ko-KR" altLang="en-US" sz="36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3006090" y="1792605"/>
            <a:ext cx="8501380" cy="12719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각 삼각형 2"/>
          <p:cNvSpPr>
            <a:spLocks/>
          </p:cNvSpPr>
          <p:nvPr/>
        </p:nvSpPr>
        <p:spPr>
          <a:xfrm rot="5400000">
            <a:off x="2865120" y="169100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28" name="직각 삼각형 27"/>
          <p:cNvSpPr>
            <a:spLocks/>
          </p:cNvSpPr>
          <p:nvPr/>
        </p:nvSpPr>
        <p:spPr>
          <a:xfrm rot="16200000">
            <a:off x="11151235" y="271208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0" name="직사각형 29"/>
          <p:cNvSpPr>
            <a:spLocks/>
          </p:cNvSpPr>
          <p:nvPr/>
        </p:nvSpPr>
        <p:spPr>
          <a:xfrm>
            <a:off x="3006090" y="3639185"/>
            <a:ext cx="8501380" cy="244602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1" name="직각 삼각형 30"/>
          <p:cNvSpPr>
            <a:spLocks/>
          </p:cNvSpPr>
          <p:nvPr/>
        </p:nvSpPr>
        <p:spPr>
          <a:xfrm rot="5400000">
            <a:off x="2865120" y="353758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2" name="직각 삼각형 31"/>
          <p:cNvSpPr>
            <a:spLocks/>
          </p:cNvSpPr>
          <p:nvPr/>
        </p:nvSpPr>
        <p:spPr>
          <a:xfrm rot="16200000">
            <a:off x="11151235" y="574040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528320" y="1519555"/>
            <a:ext cx="2195195" cy="166179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1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2400" b="0" i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Enjoy your stylish business </a:t>
            </a:r>
            <a:endParaRPr lang="ko-KR" altLang="en-US" sz="1000" b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and campus life with BIZCAM</a:t>
            </a:r>
            <a:endParaRPr lang="ko-KR" altLang="en-US" sz="1000" b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TextBox 38"/>
          <p:cNvSpPr txBox="1">
            <a:spLocks/>
          </p:cNvSpPr>
          <p:nvPr/>
        </p:nvSpPr>
        <p:spPr>
          <a:xfrm>
            <a:off x="528320" y="4425315"/>
            <a:ext cx="2195195" cy="166179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2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Contents</a:t>
            </a:r>
            <a:endParaRPr lang="ko-KR" altLang="en-US" sz="2400" b="0" i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Enjoy your stylish business </a:t>
            </a:r>
            <a:endParaRPr lang="ko-KR" altLang="en-US" sz="1000" b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000" b="0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and campus life with BIZCAM</a:t>
            </a:r>
            <a:endParaRPr lang="ko-KR" altLang="en-US" sz="1000" b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0" name="직사각형 39"/>
          <p:cNvSpPr>
            <a:spLocks/>
          </p:cNvSpPr>
          <p:nvPr/>
        </p:nvSpPr>
        <p:spPr>
          <a:xfrm>
            <a:off x="0" y="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1" name="직사각형 40"/>
          <p:cNvSpPr>
            <a:spLocks/>
          </p:cNvSpPr>
          <p:nvPr/>
        </p:nvSpPr>
        <p:spPr>
          <a:xfrm>
            <a:off x="286385" y="99695"/>
            <a:ext cx="6174740" cy="64706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POLARIS SLIDE</a:t>
            </a:r>
            <a:endParaRPr lang="ko-KR" altLang="en-US" sz="36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2" name="그림 41" descr="C:/Users/KH_R/AppData/Roaming/PolarisOffice/ETemp/4152_8562656/image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9245" y="1380490"/>
            <a:ext cx="8931910" cy="510667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프로젝트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관련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기술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운영체제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Windows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기반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WebServer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Apache Tomcat 8.5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DataBase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Oracle 11g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Front-end Technology : HTML5,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Javascripts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Jquery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JSTL, Bootstrap4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Back-end Technology : JAVA8, JDBC,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Mybatis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Maven, Log4j,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HikaryCP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etc.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Back-end Framework : Spring Framework 5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External API : 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Log-in(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), MAP API(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지도표시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), </a:t>
            </a:r>
          </a:p>
          <a:p>
            <a:pPr marL="4572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 		    Postcode API(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우편번호 검색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 from KAKAO, </a:t>
            </a:r>
          </a:p>
          <a:p>
            <a:pPr marL="4572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ko-KR" altLang="en-US"/>
            </a:pP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		    </a:t>
            </a:r>
            <a:r>
              <a:rPr lang="en-US" altLang="ko-KR" dirty="0" err="1">
                <a:solidFill>
                  <a:schemeClr val="tx1"/>
                </a:solidFill>
                <a:latin typeface="맑은 고딕"/>
                <a:ea typeface="맑은 고딕"/>
              </a:rPr>
              <a:t>AddressToLanLon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 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주소변환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 from TMAP API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구현기능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회원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관리자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로그인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기능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회원간 쪽지기능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친구추가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차단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공지사항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이벤트게시판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페이징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검색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다중이미지업로드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병원찾기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지역별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 err="1">
                <a:solidFill>
                  <a:schemeClr val="tx1"/>
                </a:solidFill>
                <a:latin typeface="맑은 고딕"/>
                <a:ea typeface="맑은 고딕"/>
              </a:rPr>
              <a:t>동물별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 병원 상세 정보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즐겨찾기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스크랩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기능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커뮤니티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자유게시판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소모임게시판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)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구현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직각 삼각형 2"/>
          <p:cNvSpPr/>
          <p:nvPr/>
        </p:nvSpPr>
        <p:spPr>
          <a:xfrm rot="5400000">
            <a:off x="2712085" y="121539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165100" dir="27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직각 삼각형 27"/>
          <p:cNvSpPr/>
          <p:nvPr/>
        </p:nvSpPr>
        <p:spPr>
          <a:xfrm rot="16200000">
            <a:off x="11379835" y="606933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25400" dir="24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710" y="1315720"/>
            <a:ext cx="2195195" cy="140652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1" u="sng">
                <a:solidFill>
                  <a:srgbClr val="FFFFFF"/>
                </a:solidFill>
                <a:latin typeface="맑은 고딕"/>
                <a:ea typeface="맑은 고딕"/>
              </a:rPr>
              <a:t>0</a:t>
            </a:r>
            <a:r>
              <a:rPr lang="en-US" altLang="ko-KR" sz="3600" b="1" i="1" u="sng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1">
                <a:solidFill>
                  <a:srgbClr val="FFFFFF"/>
                </a:solidFill>
                <a:latin typeface="맑은 고딕"/>
                <a:ea typeface="맑은 고딕"/>
              </a:rPr>
              <a:t>프로젝트개발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0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직각 삼각형 28"/>
          <p:cNvSpPr/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165100" dir="27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3" name="직각 삼각형 32"/>
          <p:cNvSpPr/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25400" dir="24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-3810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83185" y="-103505"/>
            <a:ext cx="6174740" cy="9112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맑은 고딕"/>
                <a:ea typeface="맑은 고딕"/>
              </a:rPr>
              <a:t>Project Development</a:t>
            </a:r>
            <a:endParaRPr lang="ko-KR" altLang="en-US" sz="36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849245" y="1332230"/>
            <a:ext cx="8931910" cy="5106670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역할분담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: </a:t>
            </a: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권민아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회원관리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로그인,회원가입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회원정보수정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회원탈퇴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) </a:t>
            </a:r>
          </a:p>
          <a:p>
            <a:pPr marL="45720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          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마이페이지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마이게시글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마이리뷰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45720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박진우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반려동물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커뮤니티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(</a:t>
            </a: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자유게시판, 소모임게시판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)</a:t>
            </a: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박순규: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지도에서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병원찾기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병원상세정보</a:t>
            </a:r>
            <a:r>
              <a:rPr lang="en-US" altLang="ko-KR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>
                <a:solidFill>
                  <a:schemeClr val="tx1"/>
                </a:solidFill>
                <a:latin typeface="맑은 고딕"/>
                <a:ea typeface="맑은 고딕"/>
              </a:rPr>
              <a:t>스크랩기능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이영우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: 공지사항,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이벤트게시판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,,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서비스소개,건강정보게시판</a:t>
            </a:r>
            <a:endParaRPr lang="en-US" altLang="ko-KR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한윤석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: </a:t>
            </a:r>
            <a:r>
              <a:rPr lang="en-US" altLang="ko-KR" sz="1800" b="0" dirty="0" err="1">
                <a:solidFill>
                  <a:schemeClr val="tx1"/>
                </a:solidFill>
                <a:latin typeface="맑은 고딕"/>
                <a:ea typeface="맑은 고딕"/>
              </a:rPr>
              <a:t>메인페이지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, </a:t>
            </a:r>
            <a:r>
              <a:rPr lang="ko-KR" altLang="en-US" sz="1800" b="0" dirty="0">
                <a:solidFill>
                  <a:schemeClr val="tx1"/>
                </a:solidFill>
                <a:latin typeface="맑은 고딕"/>
                <a:ea typeface="맑은 고딕"/>
              </a:rPr>
              <a:t>쪽지기능</a:t>
            </a:r>
            <a:r>
              <a:rPr lang="en-US" altLang="ko-KR" sz="1800" b="0" dirty="0">
                <a:solidFill>
                  <a:schemeClr val="tx1"/>
                </a:solidFill>
                <a:latin typeface="맑은 고딕"/>
                <a:ea typeface="맑은 고딕"/>
              </a:rPr>
              <a:t>.</a:t>
            </a: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/>
              <a:buChar char=""/>
              <a:defRPr lang="ko-KR" altLang="en-US"/>
            </a:pPr>
            <a:endParaRPr lang="ko-KR" altLang="en-US" sz="1800" b="0" dirty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3" name="직각 삼각형 2"/>
          <p:cNvSpPr/>
          <p:nvPr/>
        </p:nvSpPr>
        <p:spPr>
          <a:xfrm rot="5400000">
            <a:off x="2712085" y="121539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165100" dir="27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8" name="직각 삼각형 27"/>
          <p:cNvSpPr/>
          <p:nvPr/>
        </p:nvSpPr>
        <p:spPr>
          <a:xfrm rot="16200000">
            <a:off x="11379835" y="606933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25400" dir="24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6710" y="1315720"/>
            <a:ext cx="2195195" cy="140652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0" i="1" u="sng">
                <a:solidFill>
                  <a:srgbClr val="FFFFFF"/>
                </a:solidFill>
                <a:latin typeface="맑은 고딕"/>
                <a:ea typeface="맑은 고딕"/>
              </a:rPr>
              <a:t>0</a:t>
            </a:r>
            <a:r>
              <a:rPr lang="en-US" altLang="ko-KR" sz="3600" b="1" i="1" u="sng">
                <a:solidFill>
                  <a:srgbClr val="FFFFFF"/>
                </a:solidFill>
                <a:latin typeface="맑은 고딕"/>
                <a:ea typeface="맑은 고딕"/>
              </a:rPr>
              <a:t>2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2400" b="0" i="1">
                <a:solidFill>
                  <a:srgbClr val="FFFFFF"/>
                </a:solidFill>
                <a:latin typeface="맑은 고딕"/>
                <a:ea typeface="맑은 고딕"/>
              </a:rPr>
              <a:t>프로젝트개발</a:t>
            </a: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0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9" name="직각 삼각형 28"/>
          <p:cNvSpPr/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165100" dir="27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3" name="직각 삼각형 32"/>
          <p:cNvSpPr/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</a:ln>
          <a:effectLst>
            <a:outerShdw blurRad="165100" dist="25400" dir="2400000" sx="76000" sy="76000" algn="tl" rotWithShape="0">
              <a:srgbClr val="000000">
                <a:alpha val="349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0" y="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endParaRPr lang="ko-KR" altLang="en-US" sz="1800" b="0">
              <a:solidFill>
                <a:srgbClr val="FFFFFF"/>
              </a:solidFill>
              <a:latin typeface="맑은 고딕"/>
              <a:ea typeface="맑은 고딕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  <p:sp>
        <p:nvSpPr>
          <p:cNvPr id="42" name="직사각형 41"/>
          <p:cNvSpPr/>
          <p:nvPr/>
        </p:nvSpPr>
        <p:spPr>
          <a:xfrm>
            <a:off x="83185" y="-103505"/>
            <a:ext cx="6174740" cy="91122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 lang="ko-KR" altLang="en-US"/>
            </a:pPr>
            <a:r>
              <a:rPr lang="en-US" altLang="ko-KR" sz="3600" b="1">
                <a:solidFill>
                  <a:schemeClr val="bg1"/>
                </a:solidFill>
                <a:latin typeface="맑은 고딕"/>
                <a:ea typeface="맑은 고딕"/>
              </a:rPr>
              <a:t>Project Development</a:t>
            </a:r>
            <a:endParaRPr lang="ko-KR" altLang="en-US" sz="3600" b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282321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직각 삼각형 2"/>
          <p:cNvSpPr>
            <a:spLocks/>
          </p:cNvSpPr>
          <p:nvPr/>
        </p:nvSpPr>
        <p:spPr>
          <a:xfrm rot="5400000">
            <a:off x="2712085" y="121539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직각 삼각형 27"/>
          <p:cNvSpPr>
            <a:spLocks/>
          </p:cNvSpPr>
          <p:nvPr/>
        </p:nvSpPr>
        <p:spPr>
          <a:xfrm rot="16200000">
            <a:off x="11379835" y="606933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TextBox 37"/>
          <p:cNvSpPr txBox="1">
            <a:spLocks/>
          </p:cNvSpPr>
          <p:nvPr/>
        </p:nvSpPr>
        <p:spPr>
          <a:xfrm>
            <a:off x="346710" y="1315720"/>
            <a:ext cx="2195195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프로젝트설명</a:t>
            </a:r>
            <a:endParaRPr lang="ko-KR" altLang="en-US" sz="2400" b="0" i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2755" y="3416935"/>
            <a:ext cx="2033270" cy="302196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직각 삼각형 28"/>
          <p:cNvSpPr>
            <a:spLocks/>
          </p:cNvSpPr>
          <p:nvPr/>
        </p:nvSpPr>
        <p:spPr>
          <a:xfrm rot="5400000">
            <a:off x="267970" y="3305810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직각 삼각형 32"/>
          <p:cNvSpPr>
            <a:spLocks/>
          </p:cNvSpPr>
          <p:nvPr/>
        </p:nvSpPr>
        <p:spPr>
          <a:xfrm rot="16200000">
            <a:off x="2111375" y="6055995"/>
            <a:ext cx="493395" cy="493395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901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직사각형 38"/>
          <p:cNvSpPr>
            <a:spLocks/>
          </p:cNvSpPr>
          <p:nvPr/>
        </p:nvSpPr>
        <p:spPr>
          <a:xfrm>
            <a:off x="0" y="0"/>
            <a:ext cx="12193905" cy="875030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0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3510" cy="781685"/>
          </a:xfrm>
          <a:prstGeom prst="rect">
            <a:avLst/>
          </a:prstGeom>
          <a:noFill/>
        </p:spPr>
      </p:pic>
      <p:sp>
        <p:nvSpPr>
          <p:cNvPr id="42" name="직사각형 41"/>
          <p:cNvSpPr>
            <a:spLocks/>
          </p:cNvSpPr>
          <p:nvPr/>
        </p:nvSpPr>
        <p:spPr>
          <a:xfrm>
            <a:off x="83185" y="-103505"/>
            <a:ext cx="6174740" cy="92265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0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3" name="그림 42" descr="C:/Users/KH_R/AppData/Roaming/PolarisOffice/ETemp/4152_8562656/fImage6716532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815" y="1756410"/>
            <a:ext cx="8660130" cy="3628390"/>
          </a:xfrm>
          <a:prstGeom prst="rect">
            <a:avLst/>
          </a:prstGeom>
          <a:noFill/>
        </p:spPr>
      </p:pic>
      <p:sp>
        <p:nvSpPr>
          <p:cNvPr id="13" name="도형 26">
            <a:extLst>
              <a:ext uri="{FF2B5EF4-FFF2-40B4-BE49-F238E27FC236}">
                <a16:creationId xmlns:a16="http://schemas.microsoft.com/office/drawing/2014/main" id="{CD885ECF-562D-4696-B615-B2F3A9B95557}"/>
              </a:ext>
            </a:extLst>
          </p:cNvPr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약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주간의 일정으로 진행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초반 기획이 부족하여 전체적인 시간 배분에 부족함 느낌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2321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65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3600" b="1" i="1" u="sng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프로젝트설명</a:t>
            </a:r>
            <a:endParaRPr lang="ko-KR" altLang="en-US" sz="2400" b="0" i="1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사용자와 관리자로 나뉘어짐</a:t>
            </a:r>
            <a:endParaRPr lang="en-US" altLang="ko-KR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로그인과 비로그인상태에서 </a:t>
            </a:r>
            <a:r>
              <a:rPr lang="ko-KR" altLang="en-US" sz="1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접근할수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있는 영역 설정</a:t>
            </a:r>
            <a:endParaRPr lang="en-US" altLang="ko-KR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관리자의 슈퍼권한설정으로 </a:t>
            </a:r>
            <a:r>
              <a:rPr lang="ko-KR" altLang="en-US" sz="1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게시판및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ko-KR" altLang="en-US" sz="1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이벤트등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관리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387846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231584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USE CASE DIAGRAM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43"/>
          <p:cNvSpPr txBox="1">
            <a:spLocks/>
          </p:cNvSpPr>
          <p:nvPr/>
        </p:nvSpPr>
        <p:spPr>
          <a:xfrm>
            <a:off x="3523615" y="2417445"/>
            <a:ext cx="318770" cy="38989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5D4A332-BE85-45F9-94C4-780E92C81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114" y="1475837"/>
            <a:ext cx="7045297" cy="47857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도형 26">
            <a:extLst>
              <a:ext uri="{FF2B5EF4-FFF2-40B4-BE49-F238E27FC236}">
                <a16:creationId xmlns:a16="http://schemas.microsoft.com/office/drawing/2014/main" id="{53C7E8D4-FFB7-4E2D-A7D1-FF1643ACDB3C}"/>
              </a:ext>
            </a:extLst>
          </p:cNvPr>
          <p:cNvSpPr>
            <a:spLocks/>
          </p:cNvSpPr>
          <p:nvPr/>
        </p:nvSpPr>
        <p:spPr>
          <a:xfrm>
            <a:off x="459382" y="3423561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회원관리 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회원정보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쪽지 관심친구</a:t>
            </a:r>
            <a:endParaRPr lang="en-US" altLang="ko-KR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병원정보 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병원스크랩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진료과목</a:t>
            </a:r>
            <a:r>
              <a:rPr lang="en-US" altLang="ko-KR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병원서비스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게시판 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댓글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 </a:t>
            </a:r>
            <a:r>
              <a:rPr lang="ko-KR" altLang="en-US" sz="1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첨부파일</a:t>
            </a:r>
            <a:r>
              <a:rPr lang="ko-KR" altLang="en-US" sz="1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등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이벤트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,</a:t>
            </a:r>
            <a:r>
              <a:rPr lang="ko-KR" altLang="en-US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공지사항 </a:t>
            </a:r>
            <a:r>
              <a:rPr lang="en-US" altLang="ko-KR" sz="14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– </a:t>
            </a:r>
            <a:r>
              <a:rPr lang="ko-KR" altLang="en-US" sz="1400" b="0" strike="noStrike" cap="none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이미지게시판등</a:t>
            </a:r>
            <a:endParaRPr lang="en-US" altLang="ko-KR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400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그외</a:t>
            </a:r>
            <a:r>
              <a:rPr lang="ko-KR" altLang="en-US" sz="14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카카오 회원정보 테이블</a:t>
            </a:r>
            <a:endParaRPr lang="ko-KR" altLang="en-US" sz="14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655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0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</a:t>
            </a: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3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프로젝트설명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3986334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35020" y="1877695"/>
            <a:ext cx="1445589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DB Model :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sp>
        <p:nvSpPr>
          <p:cNvPr id="15" name="텍스트 상자 42">
            <a:extLst>
              <a:ext uri="{FF2B5EF4-FFF2-40B4-BE49-F238E27FC236}">
                <a16:creationId xmlns:a16="http://schemas.microsoft.com/office/drawing/2014/main" id="{F1C1F6AA-3057-4B49-A26C-791526B5BC71}"/>
              </a:ext>
            </a:extLst>
          </p:cNvPr>
          <p:cNvSpPr txBox="1">
            <a:spLocks/>
          </p:cNvSpPr>
          <p:nvPr/>
        </p:nvSpPr>
        <p:spPr>
          <a:xfrm>
            <a:off x="3335020" y="2283208"/>
            <a:ext cx="6317755" cy="370614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r>
              <a:rPr lang="en-US" altLang="ko-KR" sz="1800" dirty="0">
                <a:latin typeface="맑은 고딕" charset="0"/>
                <a:ea typeface="맑은 고딕" charset="0"/>
              </a:rPr>
              <a:t>DB Model : </a:t>
            </a:r>
            <a:r>
              <a:rPr lang="en-US" altLang="ko-KR" dirty="0">
                <a:hlinkClick r:id="rId3"/>
              </a:rPr>
              <a:t>https://www.erdcloud.com/d/KcM367fTe3jyFPmyY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 </a:t>
            </a:r>
            <a:endParaRPr lang="ko-KR" altLang="en-US" sz="1800" dirty="0"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4B307C-5C71-4722-A9D3-587441702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020" y="2354269"/>
            <a:ext cx="8157412" cy="368133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도형 3"/>
          <p:cNvSpPr>
            <a:spLocks/>
          </p:cNvSpPr>
          <p:nvPr/>
        </p:nvSpPr>
        <p:spPr>
          <a:xfrm>
            <a:off x="2832100" y="1315085"/>
            <a:ext cx="8932545" cy="5107305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t">
            <a:no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 b="0" strike="noStrike" cap="none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540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711200" indent="-25400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"/>
            </a:pPr>
            <a:endParaRPr lang="ko-KR" altLang="en-US" sz="1800" b="0" strike="noStrike" cap="non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도형 2"/>
          <p:cNvSpPr>
            <a:spLocks/>
          </p:cNvSpPr>
          <p:nvPr/>
        </p:nvSpPr>
        <p:spPr>
          <a:xfrm rot="5400000">
            <a:off x="2712085" y="121539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27"/>
          <p:cNvSpPr>
            <a:spLocks/>
          </p:cNvSpPr>
          <p:nvPr/>
        </p:nvSpPr>
        <p:spPr>
          <a:xfrm rot="16200000">
            <a:off x="11379835" y="606933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8" name="텍스트 상자 37"/>
          <p:cNvSpPr txBox="1">
            <a:spLocks/>
          </p:cNvSpPr>
          <p:nvPr/>
        </p:nvSpPr>
        <p:spPr>
          <a:xfrm>
            <a:off x="346710" y="1315720"/>
            <a:ext cx="2195830" cy="1430020"/>
          </a:xfrm>
          <a:prstGeom prst="rect">
            <a:avLst/>
          </a:prstGeom>
          <a:solidFill>
            <a:srgbClr val="E16074"/>
          </a:solidFill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i="1" u="sng" strike="noStrike" cap="none" dirty="0">
                <a:solidFill>
                  <a:srgbClr val="FFFFFF"/>
                </a:solidFill>
                <a:latin typeface="맑은 고딕" charset="0"/>
                <a:ea typeface="맑은 고딕" charset="0"/>
              </a:rPr>
              <a:t>04</a:t>
            </a:r>
            <a:endParaRPr lang="ko-KR" altLang="en-US" sz="3600" b="1" i="1" u="sng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i="1" strike="noStrike" cap="none" dirty="0" err="1">
                <a:solidFill>
                  <a:srgbClr val="FFFFFF"/>
                </a:solidFill>
                <a:latin typeface="맑은 고딕" charset="0"/>
                <a:ea typeface="맑은 고딕" charset="0"/>
              </a:rPr>
              <a:t>화면설명</a:t>
            </a:r>
            <a:endParaRPr lang="ko-KR" altLang="en-US" sz="2400" b="0" i="1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000" b="0" strike="noStrike" cap="none" dirty="0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7" name="도형 26"/>
          <p:cNvSpPr>
            <a:spLocks/>
          </p:cNvSpPr>
          <p:nvPr/>
        </p:nvSpPr>
        <p:spPr>
          <a:xfrm>
            <a:off x="452755" y="3416935"/>
            <a:ext cx="2033905" cy="3022600"/>
          </a:xfrm>
          <a:prstGeom prst="rect">
            <a:avLst/>
          </a:prstGeom>
          <a:solidFill>
            <a:schemeClr val="bg1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0" strike="noStrike" cap="none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초기화면</a:t>
            </a:r>
          </a:p>
        </p:txBody>
      </p:sp>
      <p:sp>
        <p:nvSpPr>
          <p:cNvPr id="29" name="도형 28"/>
          <p:cNvSpPr>
            <a:spLocks/>
          </p:cNvSpPr>
          <p:nvPr/>
        </p:nvSpPr>
        <p:spPr>
          <a:xfrm rot="5400000">
            <a:off x="267970" y="3305810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165100" dir="27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3" name="도형 32"/>
          <p:cNvSpPr>
            <a:spLocks/>
          </p:cNvSpPr>
          <p:nvPr/>
        </p:nvSpPr>
        <p:spPr>
          <a:xfrm rot="16200000">
            <a:off x="2111375" y="6055995"/>
            <a:ext cx="494029" cy="494029"/>
          </a:xfrm>
          <a:prstGeom prst="rtTriangle">
            <a:avLst/>
          </a:prstGeom>
          <a:solidFill>
            <a:srgbClr val="F6819C"/>
          </a:solidFill>
          <a:ln w="0">
            <a:noFill/>
            <a:prstDash/>
          </a:ln>
          <a:effectLst>
            <a:outerShdw blurRad="165100" dist="25400" dir="2400000" sx="76000" sy="76000" algn="tl" rotWithShape="0">
              <a:srgbClr val="000000">
                <a:alpha val="3450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9" name="도형 38"/>
          <p:cNvSpPr>
            <a:spLocks/>
          </p:cNvSpPr>
          <p:nvPr/>
        </p:nvSpPr>
        <p:spPr>
          <a:xfrm>
            <a:off x="0" y="0"/>
            <a:ext cx="12194540" cy="875665"/>
          </a:xfrm>
          <a:prstGeom prst="rect">
            <a:avLst/>
          </a:prstGeom>
          <a:solidFill>
            <a:srgbClr val="E16074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strike="noStrike" cap="none">
              <a:solidFill>
                <a:srgbClr val="FFFFFF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41" name="그림 40" descr="C:/Users/KH_R/AppData/Roaming/PolarisOffice/ETemp/4152_8562656/fImage98074126500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095105" y="92710"/>
            <a:ext cx="2684145" cy="782320"/>
          </a:xfrm>
          <a:prstGeom prst="rect">
            <a:avLst/>
          </a:prstGeom>
          <a:noFill/>
        </p:spPr>
      </p:pic>
      <p:sp>
        <p:nvSpPr>
          <p:cNvPr id="42" name="도형 41"/>
          <p:cNvSpPr>
            <a:spLocks/>
          </p:cNvSpPr>
          <p:nvPr/>
        </p:nvSpPr>
        <p:spPr>
          <a:xfrm>
            <a:off x="83185" y="-103505"/>
            <a:ext cx="6175375" cy="92329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eaLnBrk="0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strike="noStrike" cap="none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 Description</a:t>
            </a:r>
            <a:endParaRPr lang="ko-KR" altLang="en-US" sz="3600" b="1" strike="noStrike" cap="none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3" name="텍스트 상자 42"/>
          <p:cNvSpPr txBox="1">
            <a:spLocks/>
          </p:cNvSpPr>
          <p:nvPr/>
        </p:nvSpPr>
        <p:spPr>
          <a:xfrm>
            <a:off x="3343910" y="1843405"/>
            <a:ext cx="109410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00">
                <a:latin typeface="맑은 고딕" charset="0"/>
                <a:ea typeface="맑은 고딕" charset="0"/>
              </a:rPr>
              <a:t>화면설명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E45162-84E4-4DFE-A805-0BFA5908B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0872" y="1709419"/>
            <a:ext cx="8357865" cy="43599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819</Words>
  <Application>Microsoft Office PowerPoint</Application>
  <PresentationFormat>와이드스크린</PresentationFormat>
  <Paragraphs>338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HY헤드라인M</vt:lpstr>
      <vt:lpstr>맑은 고딕</vt:lpstr>
      <vt:lpstr>서울남산체 EB</vt:lpstr>
      <vt:lpstr>Arial</vt:lpstr>
      <vt:lpstr>Calibri</vt:lpstr>
      <vt:lpstr>Calibri Light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페이지 없어욧!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rounded</dc:title>
  <dc:creator>janghyun2478</dc:creator>
  <cp:lastModifiedBy>Soonkyu Park</cp:lastModifiedBy>
  <cp:revision>35</cp:revision>
  <dcterms:modified xsi:type="dcterms:W3CDTF">2019-04-17T03:00:41Z</dcterms:modified>
</cp:coreProperties>
</file>